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handoutMasterIdLst>
    <p:handoutMasterId r:id="rId31"/>
  </p:handoutMasterIdLst>
  <p:sldIdLst>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48" d="100"/>
          <a:sy n="48" d="100"/>
        </p:scale>
        <p:origin x="52" y="396"/>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0BE6C-4C0C-8046-BBFD-371AD798216A}" type="datetimeFigureOut">
              <a:rPr lang="en-US" smtClean="0"/>
              <a:t>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0CA21-89C5-A040-B01E-D208A7FA3D8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1656F7-E2D5-EF4D-B3EB-3635D9B80BFE}"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1656F7-E2D5-EF4D-B3EB-3635D9B80BFE}" type="datetimeFigureOut">
              <a:rPr lang="en-US" smtClean="0"/>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1656F7-E2D5-EF4D-B3EB-3635D9B80BFE}" type="datetimeFigureOut">
              <a:rPr lang="en-US" smtClean="0"/>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 </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C30CA21-89C5-A040-B01E-D208A7FA3D8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656F7-E2D5-EF4D-B3EB-3635D9B80BFE}"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Heading</a:t>
            </a:r>
            <a:endParaRPr lang="en-US" dirty="0"/>
          </a:p>
        </p:txBody>
      </p:sp>
      <p:sp>
        <p:nvSpPr>
          <p:cNvPr id="3" name="Content Placeholder 2"/>
          <p:cNvSpPr>
            <a:spLocks noGrp="1"/>
          </p:cNvSpPr>
          <p:nvPr>
            <p:ph sz="half" idx="1"/>
          </p:nvPr>
        </p:nvSpPr>
        <p:spPr>
          <a:xfrm>
            <a:off x="457200" y="1659037"/>
            <a:ext cx="4038600" cy="4525433"/>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59037"/>
            <a:ext cx="4038600" cy="4525433"/>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Heading</a:t>
            </a:r>
            <a:endParaRPr lang="en-US" dirty="0"/>
          </a:p>
        </p:txBody>
      </p:sp>
      <p:sp>
        <p:nvSpPr>
          <p:cNvPr id="3" name="Text Placeholder 2"/>
          <p:cNvSpPr>
            <a:spLocks noGrp="1"/>
          </p:cNvSpPr>
          <p:nvPr>
            <p:ph type="body" idx="1" hasCustomPrompt="1"/>
          </p:nvPr>
        </p:nvSpPr>
        <p:spPr>
          <a:xfrm>
            <a:off x="457200" y="1534584"/>
            <a:ext cx="4040188"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4" name="Content Placeholder 3"/>
          <p:cNvSpPr>
            <a:spLocks noGrp="1"/>
          </p:cNvSpPr>
          <p:nvPr>
            <p:ph sz="half" idx="2"/>
          </p:nvPr>
        </p:nvSpPr>
        <p:spPr>
          <a:xfrm>
            <a:off x="457200" y="2175934"/>
            <a:ext cx="4040188"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6" y="1534584"/>
            <a:ext cx="4041775"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a:t>
            </a:r>
          </a:p>
        </p:txBody>
      </p:sp>
      <p:sp>
        <p:nvSpPr>
          <p:cNvPr id="6" name="Content Placeholder 5"/>
          <p:cNvSpPr>
            <a:spLocks noGrp="1"/>
          </p:cNvSpPr>
          <p:nvPr>
            <p:ph sz="quarter" idx="4"/>
          </p:nvPr>
        </p:nvSpPr>
        <p:spPr>
          <a:xfrm>
            <a:off x="4645026" y="2175934"/>
            <a:ext cx="4041775"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0CA21-89C5-A040-B01E-D208A7FA3D8D}" type="datetimeFigureOut">
              <a:rPr lang="en-US" smtClean="0"/>
              <a:t>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0CA21-89C5-A040-B01E-D208A7FA3D8D}" type="datetimeFigureOut">
              <a:rPr lang="en-US" smtClean="0"/>
              <a:t>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0CA21-89C5-A040-B01E-D208A7FA3D8D}" type="datetimeFigureOut">
              <a:rPr lang="en-US" smtClean="0"/>
              <a:t>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2/7/2020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dirty="0" smtClean="0"/>
              <a:t>Heading</a:t>
            </a:r>
            <a:endParaRPr lang="en-US" dirty="0"/>
          </a:p>
        </p:txBody>
      </p:sp>
      <p:sp>
        <p:nvSpPr>
          <p:cNvPr id="3" name="Text Placeholder 2"/>
          <p:cNvSpPr>
            <a:spLocks noGrp="1"/>
          </p:cNvSpPr>
          <p:nvPr>
            <p:ph type="body" idx="1"/>
          </p:nvPr>
        </p:nvSpPr>
        <p:spPr>
          <a:xfrm>
            <a:off x="457200" y="1659037"/>
            <a:ext cx="8229600" cy="45254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2/7/2020</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2/7/2020</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itleix.uconn.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equity@ucon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119634"/>
            <a:ext cx="82296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algn="ctr"/>
            <a:r>
              <a:rPr lang="en-US" dirty="0" smtClean="0">
                <a:solidFill>
                  <a:schemeClr val="tx1"/>
                </a:solidFill>
              </a:rPr>
              <a:t>Title IX and Education Abroad</a:t>
            </a:r>
            <a:endParaRPr lang="en-US" dirty="0">
              <a:solidFill>
                <a:schemeClr val="tx1"/>
              </a:solidFill>
            </a:endParaRPr>
          </a:p>
        </p:txBody>
      </p:sp>
      <p:sp>
        <p:nvSpPr>
          <p:cNvPr id="7" name="Title 1"/>
          <p:cNvSpPr txBox="1">
            <a:spLocks/>
          </p:cNvSpPr>
          <p:nvPr/>
        </p:nvSpPr>
        <p:spPr>
          <a:xfrm>
            <a:off x="457200" y="5796568"/>
            <a:ext cx="6526696"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1400" b="1" dirty="0" smtClean="0">
                <a:solidFill>
                  <a:schemeClr val="bg1">
                    <a:lumMod val="75000"/>
                  </a:schemeClr>
                </a:solidFill>
              </a:rPr>
              <a:t>Presented by Sarah </a:t>
            </a:r>
            <a:r>
              <a:rPr lang="en-US" sz="1400" b="1" dirty="0" err="1" smtClean="0">
                <a:solidFill>
                  <a:schemeClr val="bg1">
                    <a:lumMod val="75000"/>
                  </a:schemeClr>
                </a:solidFill>
              </a:rPr>
              <a:t>Chimpman</a:t>
            </a:r>
            <a:r>
              <a:rPr lang="en-US" sz="1400" b="1" dirty="0" smtClean="0">
                <a:solidFill>
                  <a:schemeClr val="bg1">
                    <a:lumMod val="75000"/>
                  </a:schemeClr>
                </a:solidFill>
              </a:rPr>
              <a:t>, OIE Director of Investigations and Deputy Title IX Coordinator, and Kevin O’Connell, Deputy Title IX Coordinator</a:t>
            </a:r>
          </a:p>
          <a:p>
            <a:r>
              <a:rPr lang="en-US" sz="1400" b="1" dirty="0" smtClean="0">
                <a:solidFill>
                  <a:schemeClr val="bg1">
                    <a:lumMod val="75000"/>
                  </a:schemeClr>
                </a:solidFill>
              </a:rPr>
              <a:t>May 3, 2018</a:t>
            </a:r>
            <a:endParaRPr lang="en-US" sz="1400" b="1" dirty="0">
              <a:solidFill>
                <a:schemeClr val="bg1">
                  <a:lumMod val="75000"/>
                </a:schemeClr>
              </a:solidFill>
            </a:endParaRPr>
          </a:p>
        </p:txBody>
      </p:sp>
    </p:spTree>
    <p:extLst>
      <p:ext uri="{BB962C8B-B14F-4D97-AF65-F5344CB8AC3E}">
        <p14:creationId xmlns:p14="http://schemas.microsoft.com/office/powerpoint/2010/main" val="440678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Sexual Assault consists of </a:t>
            </a:r>
            <a:r>
              <a:rPr lang="en-US" sz="2000" b="1" dirty="0"/>
              <a:t>Sexual Contact </a:t>
            </a:r>
            <a:r>
              <a:rPr lang="en-US" sz="2000" dirty="0"/>
              <a:t>and/or </a:t>
            </a:r>
            <a:r>
              <a:rPr lang="en-US" sz="2000" b="1" dirty="0"/>
              <a:t>Sexual Intercourse </a:t>
            </a:r>
            <a:r>
              <a:rPr lang="en-US" sz="2000" dirty="0"/>
              <a:t>that occurs without </a:t>
            </a:r>
            <a:r>
              <a:rPr lang="en-US" sz="2000" b="1" dirty="0"/>
              <a:t>Consent</a:t>
            </a:r>
            <a:r>
              <a:rPr lang="en-US" sz="2000" dirty="0"/>
              <a:t>. </a:t>
            </a:r>
          </a:p>
          <a:p>
            <a:r>
              <a:rPr lang="en-US" sz="2000" dirty="0" smtClean="0"/>
              <a:t>Sexual </a:t>
            </a:r>
            <a:r>
              <a:rPr lang="en-US" sz="2000" dirty="0"/>
              <a:t>Contact is any intentional touching in a sexual manner. </a:t>
            </a:r>
          </a:p>
          <a:p>
            <a:r>
              <a:rPr lang="en-US" sz="2000" dirty="0" smtClean="0"/>
              <a:t>Sexual </a:t>
            </a:r>
            <a:r>
              <a:rPr lang="en-US" sz="2000" dirty="0"/>
              <a:t>Intercourse is any penetration. </a:t>
            </a:r>
          </a:p>
          <a:p>
            <a:r>
              <a:rPr lang="en-US" sz="2000" dirty="0" smtClean="0"/>
              <a:t>Consent </a:t>
            </a:r>
            <a:r>
              <a:rPr lang="en-US" sz="2000" dirty="0"/>
              <a:t>is an understandable exchange of affirmative words or actions, which indicate a willingness to participate in mutually agreed upon sexual activity. Consent to one form of sexual activity does not imply consent to other forms of sexual activity. The lack of a negative response is not consent. Past consent of sexual activity does not imply ongoing future consent. Consent cannot be given if force, coercion or incapacitation are present.</a:t>
            </a:r>
          </a:p>
        </p:txBody>
      </p:sp>
    </p:spTree>
    <p:extLst>
      <p:ext uri="{BB962C8B-B14F-4D97-AF65-F5344CB8AC3E}">
        <p14:creationId xmlns:p14="http://schemas.microsoft.com/office/powerpoint/2010/main" val="308370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Exploitation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Sexual </a:t>
            </a:r>
            <a:r>
              <a:rPr lang="en-US" sz="2000" dirty="0" smtClean="0"/>
              <a:t>Exploitation is purposely or knowingly doing or attempting to do any of the following: </a:t>
            </a:r>
          </a:p>
          <a:p>
            <a:r>
              <a:rPr lang="en-US" sz="2000" dirty="0" smtClean="0"/>
              <a:t>Recording </a:t>
            </a:r>
            <a:r>
              <a:rPr lang="en-US" sz="2000" dirty="0"/>
              <a:t>or photographing private sexual activity and/or a person’s intimate body parts without consent; </a:t>
            </a:r>
            <a:endParaRPr lang="en-US" sz="2000" dirty="0" smtClean="0"/>
          </a:p>
          <a:p>
            <a:r>
              <a:rPr lang="en-US" sz="2000" dirty="0" smtClean="0"/>
              <a:t>Disseminating </a:t>
            </a:r>
            <a:r>
              <a:rPr lang="en-US" sz="2000" dirty="0"/>
              <a:t>or posting images of private sexual activity and/or a person’s intimate body parts without consent; </a:t>
            </a:r>
            <a:endParaRPr lang="en-US" sz="2000" dirty="0" smtClean="0"/>
          </a:p>
          <a:p>
            <a:r>
              <a:rPr lang="en-US" sz="2000" dirty="0" smtClean="0"/>
              <a:t>Allowing </a:t>
            </a:r>
            <a:r>
              <a:rPr lang="en-US" sz="2000" dirty="0"/>
              <a:t>third parties to observe private sexual activity from a hidden location (g., closet) or through electronic means (e.g., Skype or livestreaming of images</a:t>
            </a:r>
            <a:r>
              <a:rPr lang="en-US" sz="2000" dirty="0" smtClean="0"/>
              <a:t>);</a:t>
            </a:r>
          </a:p>
          <a:p>
            <a:r>
              <a:rPr lang="en-US" sz="2000" dirty="0" smtClean="0"/>
              <a:t>Prostituting </a:t>
            </a:r>
            <a:r>
              <a:rPr lang="en-US" sz="2000" dirty="0"/>
              <a:t>another person; or </a:t>
            </a:r>
            <a:endParaRPr lang="en-US" sz="2000" dirty="0" smtClean="0"/>
          </a:p>
          <a:p>
            <a:r>
              <a:rPr lang="en-US" sz="2000" dirty="0" smtClean="0"/>
              <a:t>Exposing </a:t>
            </a:r>
            <a:r>
              <a:rPr lang="en-US" sz="2000" dirty="0"/>
              <a:t>another person to a sexually transmitted infection or virus without the other’s knowledge.</a:t>
            </a:r>
          </a:p>
        </p:txBody>
      </p:sp>
    </p:spTree>
    <p:extLst>
      <p:ext uri="{BB962C8B-B14F-4D97-AF65-F5344CB8AC3E}">
        <p14:creationId xmlns:p14="http://schemas.microsoft.com/office/powerpoint/2010/main" val="4055951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Intimate Partner Violence</a:t>
            </a:r>
            <a:endParaRPr lang="en-US" dirty="0"/>
          </a:p>
        </p:txBody>
      </p:sp>
      <p:sp>
        <p:nvSpPr>
          <p:cNvPr id="3" name="Content Placeholder 2"/>
          <p:cNvSpPr>
            <a:spLocks noGrp="1"/>
          </p:cNvSpPr>
          <p:nvPr>
            <p:ph idx="1"/>
          </p:nvPr>
        </p:nvSpPr>
        <p:spPr>
          <a:xfrm>
            <a:off x="175591" y="1606030"/>
            <a:ext cx="8792817" cy="2833448"/>
          </a:xfrm>
        </p:spPr>
        <p:txBody>
          <a:bodyPr>
            <a:normAutofit lnSpcReduction="10000"/>
          </a:bodyPr>
          <a:lstStyle/>
          <a:p>
            <a:pPr marL="0" indent="0">
              <a:buNone/>
            </a:pPr>
            <a:r>
              <a:rPr lang="en-US" b="1" dirty="0"/>
              <a:t>Intimate Partner Violence </a:t>
            </a:r>
            <a:r>
              <a:rPr lang="en-US" dirty="0"/>
              <a:t>(IPV) includes any act of violence or threatened act of violence that occurs between individuals who are involved or have been involved in a sexual, dating, spousal, domestic, or other intimate relationship. IPV may include any form of Prohibited Conduct under this Policy, including Sexual Assault, Stalking, and Physical Assault. IPV may involve a pattern of behavior used to establish power and control over another person through fear and intimidation, or may involve one-time conduct. A pattern of behavior is typically determined based on the repeated use of words and/or actions and inactions in order to demean, intimidate, and/or control another person. This behavior can be verbal, emotional and/or physical. Examples of IPV include, but are not limited to:</a:t>
            </a:r>
          </a:p>
        </p:txBody>
      </p:sp>
      <p:sp>
        <p:nvSpPr>
          <p:cNvPr id="4" name="TextBox 3"/>
          <p:cNvSpPr txBox="1"/>
          <p:nvPr/>
        </p:nvSpPr>
        <p:spPr>
          <a:xfrm>
            <a:off x="457200" y="4377972"/>
            <a:ext cx="3896139"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Slapping;</a:t>
            </a:r>
          </a:p>
          <a:p>
            <a:pPr marL="285750" indent="-285750">
              <a:buFont typeface="Arial" panose="020B0604020202020204" pitchFamily="34" charset="0"/>
              <a:buChar char="•"/>
            </a:pPr>
            <a:r>
              <a:rPr lang="en-US" dirty="0" smtClean="0"/>
              <a:t>Pulling hair;</a:t>
            </a:r>
          </a:p>
          <a:p>
            <a:pPr marL="285750" indent="-285750">
              <a:buFont typeface="Arial" panose="020B0604020202020204" pitchFamily="34" charset="0"/>
              <a:buChar char="•"/>
            </a:pPr>
            <a:r>
              <a:rPr lang="en-US" dirty="0" smtClean="0"/>
              <a:t>Punching;</a:t>
            </a:r>
          </a:p>
          <a:p>
            <a:pPr marL="285750" indent="-285750">
              <a:buFont typeface="Arial" panose="020B0604020202020204" pitchFamily="34" charset="0"/>
              <a:buChar char="•"/>
            </a:pPr>
            <a:r>
              <a:rPr lang="en-US" dirty="0" smtClean="0"/>
              <a:t>Damaging one’s property;</a:t>
            </a:r>
          </a:p>
          <a:p>
            <a:pPr marL="285750" indent="-285750">
              <a:buFont typeface="Arial" panose="020B0604020202020204" pitchFamily="34" charset="0"/>
              <a:buChar char="•"/>
            </a:pPr>
            <a:r>
              <a:rPr lang="en-US" dirty="0" smtClean="0"/>
              <a:t>Driving recklessly to scare someone;</a:t>
            </a:r>
          </a:p>
          <a:p>
            <a:pPr marL="285750" indent="-285750">
              <a:buFont typeface="Arial" panose="020B0604020202020204" pitchFamily="34" charset="0"/>
              <a:buChar char="•"/>
            </a:pPr>
            <a:r>
              <a:rPr lang="en-US" dirty="0" smtClean="0"/>
              <a:t>Name calling;</a:t>
            </a:r>
          </a:p>
          <a:p>
            <a:pPr marL="285750" indent="-285750">
              <a:buFont typeface="Arial" panose="020B0604020202020204" pitchFamily="34" charset="0"/>
              <a:buChar char="•"/>
            </a:pPr>
            <a:r>
              <a:rPr lang="en-US" dirty="0" smtClean="0"/>
              <a:t>Humiliating one in public;</a:t>
            </a:r>
          </a:p>
        </p:txBody>
      </p:sp>
      <p:sp>
        <p:nvSpPr>
          <p:cNvPr id="5" name="TextBox 4"/>
          <p:cNvSpPr txBox="1"/>
          <p:nvPr/>
        </p:nvSpPr>
        <p:spPr>
          <a:xfrm>
            <a:off x="4712804" y="4338215"/>
            <a:ext cx="4255604"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Harassment directed toward a current or former partner or spouse; and/or</a:t>
            </a:r>
          </a:p>
          <a:p>
            <a:pPr marL="285750" indent="-285750">
              <a:buFont typeface="Arial" panose="020B0604020202020204" pitchFamily="34" charset="0"/>
              <a:buChar char="•"/>
            </a:pPr>
            <a:r>
              <a:rPr lang="en-US" dirty="0" smtClean="0"/>
              <a:t>Threats of abuse such as threatening to hit, harm, or use a weapon on another (whether Complainant or acquaintance, friend, or family member of the Complainant), or other forms of verbal threats.</a:t>
            </a:r>
          </a:p>
        </p:txBody>
      </p:sp>
    </p:spTree>
    <p:extLst>
      <p:ext uri="{BB962C8B-B14F-4D97-AF65-F5344CB8AC3E}">
        <p14:creationId xmlns:p14="http://schemas.microsoft.com/office/powerpoint/2010/main" val="4158960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a:t>
            </a:r>
            <a:endParaRPr lang="en-US" dirty="0"/>
          </a:p>
        </p:txBody>
      </p:sp>
      <p:sp>
        <p:nvSpPr>
          <p:cNvPr id="3" name="Content Placeholder 2"/>
          <p:cNvSpPr>
            <a:spLocks noGrp="1"/>
          </p:cNvSpPr>
          <p:nvPr>
            <p:ph idx="1"/>
          </p:nvPr>
        </p:nvSpPr>
        <p:spPr>
          <a:xfrm>
            <a:off x="291548" y="1659037"/>
            <a:ext cx="8395252" cy="4525433"/>
          </a:xfrm>
        </p:spPr>
        <p:txBody>
          <a:bodyPr>
            <a:noAutofit/>
          </a:bodyPr>
          <a:lstStyle/>
          <a:p>
            <a:r>
              <a:rPr lang="en-US" sz="2000" b="1" dirty="0"/>
              <a:t>Stalking</a:t>
            </a:r>
            <a:r>
              <a:rPr lang="en-US" sz="2000" dirty="0"/>
              <a:t> occurs when a person engages in a course of conduct directed at a specific person under circumstances that would cause a reasonable person to fear for the person’s safety or the safety of others, or to experience substantial emotional distress. </a:t>
            </a:r>
          </a:p>
          <a:p>
            <a:pPr lvl="1"/>
            <a:r>
              <a:rPr lang="en-US" sz="2000" dirty="0" smtClean="0"/>
              <a:t>“</a:t>
            </a:r>
            <a:r>
              <a:rPr lang="en-US" sz="2000" dirty="0"/>
              <a:t>Course of conduct” means </a:t>
            </a:r>
            <a:r>
              <a:rPr lang="en-US" sz="2000" b="1" dirty="0"/>
              <a:t>two or more acts</a:t>
            </a:r>
            <a:r>
              <a:rPr lang="en-US" sz="2000" dirty="0"/>
              <a:t>, including but not limited to acts in which a person directly, indirectly, or through third parties, by any action, method, device, or means, follows, monitors, observes, surveils, threatens, or communicates to or about another person, or interferes with another person’s property. </a:t>
            </a:r>
          </a:p>
          <a:p>
            <a:pPr lvl="1"/>
            <a:r>
              <a:rPr lang="en-US" sz="2000" dirty="0" smtClean="0"/>
              <a:t>“</a:t>
            </a:r>
            <a:r>
              <a:rPr lang="en-US" sz="2000" dirty="0"/>
              <a:t>Substantial emotional distress” means significant mental suffering or anguish that may, but does not necessarily, require medical or other professional treatment or counseling. </a:t>
            </a:r>
          </a:p>
          <a:p>
            <a:pPr lvl="1"/>
            <a:r>
              <a:rPr lang="en-US" sz="2000" dirty="0" smtClean="0"/>
              <a:t>“</a:t>
            </a:r>
            <a:r>
              <a:rPr lang="en-US" sz="2000" dirty="0"/>
              <a:t>Reasonable person” means a person under similar circumstances and with similar identities to the Complainant.</a:t>
            </a:r>
          </a:p>
        </p:txBody>
      </p:sp>
    </p:spTree>
    <p:extLst>
      <p:ext uri="{BB962C8B-B14F-4D97-AF65-F5344CB8AC3E}">
        <p14:creationId xmlns:p14="http://schemas.microsoft.com/office/powerpoint/2010/main" val="3978291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Stalking </a:t>
            </a:r>
            <a:r>
              <a:rPr lang="en-US" sz="3200" dirty="0" smtClean="0"/>
              <a:t>(continued)</a:t>
            </a:r>
            <a:endParaRPr lang="en-US" dirty="0"/>
          </a:p>
        </p:txBody>
      </p:sp>
      <p:sp>
        <p:nvSpPr>
          <p:cNvPr id="3" name="Content Placeholder 2"/>
          <p:cNvSpPr>
            <a:spLocks noGrp="1"/>
          </p:cNvSpPr>
          <p:nvPr>
            <p:ph idx="1"/>
          </p:nvPr>
        </p:nvSpPr>
        <p:spPr>
          <a:xfrm>
            <a:off x="291548" y="1659037"/>
            <a:ext cx="8395252" cy="4525433"/>
          </a:xfrm>
        </p:spPr>
        <p:txBody>
          <a:bodyPr>
            <a:noAutofit/>
          </a:bodyPr>
          <a:lstStyle/>
          <a:p>
            <a:r>
              <a:rPr lang="en-US" sz="2100" b="1" dirty="0"/>
              <a:t>Stalking</a:t>
            </a:r>
            <a:r>
              <a:rPr lang="en-US" sz="2100" dirty="0"/>
              <a:t> </a:t>
            </a:r>
            <a:r>
              <a:rPr lang="en-US" sz="2100" dirty="0" smtClean="0"/>
              <a:t>includes “cyber-stalking,” a particular form of stalking in which a person uses electronic media, such as the internet, social networks, blogs, phones, texts, or other similar devices or forms of contact.</a:t>
            </a:r>
          </a:p>
          <a:p>
            <a:r>
              <a:rPr lang="en-US" sz="2100" dirty="0" smtClean="0"/>
              <a:t>Stalking may include, but is not limited to:</a:t>
            </a:r>
          </a:p>
          <a:p>
            <a:pPr lvl="1"/>
            <a:r>
              <a:rPr lang="en-US" sz="2100" dirty="0" smtClean="0"/>
              <a:t>Non-consensual communications (face to face, telephone, e-mail);</a:t>
            </a:r>
          </a:p>
          <a:p>
            <a:pPr lvl="1"/>
            <a:r>
              <a:rPr lang="en-US" sz="2100" dirty="0" smtClean="0"/>
              <a:t>Threatening or obscene gestures;</a:t>
            </a:r>
          </a:p>
          <a:p>
            <a:pPr lvl="1"/>
            <a:r>
              <a:rPr lang="en-US" sz="2100" dirty="0" smtClean="0"/>
              <a:t>Surveillance/following/pursuit;</a:t>
            </a:r>
          </a:p>
          <a:p>
            <a:pPr lvl="1"/>
            <a:r>
              <a:rPr lang="en-US" sz="2100" dirty="0" smtClean="0"/>
              <a:t>Showing up outside the targeted individual’s classroom or workplace; </a:t>
            </a:r>
          </a:p>
          <a:p>
            <a:pPr lvl="1"/>
            <a:r>
              <a:rPr lang="en-US" sz="2100" dirty="0" smtClean="0"/>
              <a:t>Sending gifts (romantic, bizarre, sinister, or perverted); and/or</a:t>
            </a:r>
          </a:p>
          <a:p>
            <a:pPr lvl="1"/>
            <a:r>
              <a:rPr lang="en-US" sz="2100" dirty="0" smtClean="0"/>
              <a:t>Making threats.</a:t>
            </a:r>
            <a:endParaRPr lang="en-US" sz="2100" dirty="0"/>
          </a:p>
        </p:txBody>
      </p:sp>
    </p:spTree>
    <p:extLst>
      <p:ext uri="{BB962C8B-B14F-4D97-AF65-F5344CB8AC3E}">
        <p14:creationId xmlns:p14="http://schemas.microsoft.com/office/powerpoint/2010/main" val="1881542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Context</a:t>
            </a:r>
            <a:endParaRPr lang="en-US" dirty="0"/>
          </a:p>
        </p:txBody>
      </p:sp>
      <p:sp>
        <p:nvSpPr>
          <p:cNvPr id="3" name="Content Placeholder 2"/>
          <p:cNvSpPr>
            <a:spLocks noGrp="1"/>
          </p:cNvSpPr>
          <p:nvPr>
            <p:ph idx="1"/>
          </p:nvPr>
        </p:nvSpPr>
        <p:spPr>
          <a:xfrm>
            <a:off x="457200" y="1659037"/>
            <a:ext cx="8090452" cy="4525433"/>
          </a:xfrm>
        </p:spPr>
        <p:txBody>
          <a:bodyPr>
            <a:normAutofit/>
          </a:bodyPr>
          <a:lstStyle/>
          <a:p>
            <a:r>
              <a:rPr lang="en-US" sz="2000" dirty="0" smtClean="0"/>
              <a:t>Cultural </a:t>
            </a:r>
            <a:r>
              <a:rPr lang="en-US" sz="2000" dirty="0"/>
              <a:t>expectations about gender roles abroad may not be the same as in the United States. </a:t>
            </a:r>
          </a:p>
          <a:p>
            <a:r>
              <a:rPr lang="en-US" sz="2000" dirty="0" smtClean="0"/>
              <a:t>Some </a:t>
            </a:r>
            <a:r>
              <a:rPr lang="en-US" sz="2000" dirty="0"/>
              <a:t>may view Americans as heavy partiers and very sexually active. Based on this misperception, American students may be subjected to street harassment and catcalling. </a:t>
            </a:r>
          </a:p>
          <a:p>
            <a:pPr lvl="1"/>
            <a:r>
              <a:rPr lang="en-US" sz="2000" dirty="0" smtClean="0"/>
              <a:t>When </a:t>
            </a:r>
            <a:r>
              <a:rPr lang="en-US" sz="2000" dirty="0"/>
              <a:t>students encounter this behavior, it is important to help them to be mindful that response can be misinterpreted. For example, a simple smile or waving away the behavior can be viewed as an invitation. Cultural norms should be discussed. </a:t>
            </a:r>
          </a:p>
          <a:p>
            <a:pPr lvl="2"/>
            <a:r>
              <a:rPr lang="en-US" sz="2000" b="1" u="sng" dirty="0" smtClean="0"/>
              <a:t>Important</a:t>
            </a:r>
            <a:r>
              <a:rPr lang="en-US" sz="2000" dirty="0"/>
              <a:t>: Regardless of cultural norms or student response, sexual harassment and assault is </a:t>
            </a:r>
            <a:r>
              <a:rPr lang="en-US" sz="2000" b="1" dirty="0"/>
              <a:t>never the fault of the victim</a:t>
            </a:r>
            <a:r>
              <a:rPr lang="en-US" sz="2000" dirty="0"/>
              <a:t>.</a:t>
            </a:r>
          </a:p>
        </p:txBody>
      </p:sp>
    </p:spTree>
    <p:extLst>
      <p:ext uri="{BB962C8B-B14F-4D97-AF65-F5344CB8AC3E}">
        <p14:creationId xmlns:p14="http://schemas.microsoft.com/office/powerpoint/2010/main" val="4057745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Context</a:t>
            </a:r>
            <a:endParaRPr lang="en-US" dirty="0"/>
          </a:p>
        </p:txBody>
      </p:sp>
      <p:sp>
        <p:nvSpPr>
          <p:cNvPr id="3" name="Content Placeholder 2"/>
          <p:cNvSpPr>
            <a:spLocks noGrp="1"/>
          </p:cNvSpPr>
          <p:nvPr>
            <p:ph idx="1"/>
          </p:nvPr>
        </p:nvSpPr>
        <p:spPr>
          <a:xfrm>
            <a:off x="457200" y="1659037"/>
            <a:ext cx="8090452" cy="4525433"/>
          </a:xfrm>
        </p:spPr>
        <p:txBody>
          <a:bodyPr>
            <a:normAutofit/>
          </a:bodyPr>
          <a:lstStyle/>
          <a:p>
            <a:r>
              <a:rPr lang="en-US" sz="2400" dirty="0" smtClean="0"/>
              <a:t>A 2012 study found that female undergraduates experienced a significantly increased risk of rape and other forms of sexual assault while studying abroad in non-English-speaking countries.</a:t>
            </a:r>
          </a:p>
          <a:p>
            <a:r>
              <a:rPr lang="en-US" sz="2400" dirty="0" smtClean="0"/>
              <a:t>The risk of rape was found to be five times higher during a semester abroad compared to a semester on campus, and the risk of attempted sexual assault 3.2 times higher. The risk of unwanted touching abroad was 4.3 times higher relative to on-campus rates. </a:t>
            </a:r>
            <a:endParaRPr lang="en-US" sz="2400" dirty="0"/>
          </a:p>
        </p:txBody>
      </p:sp>
      <p:sp>
        <p:nvSpPr>
          <p:cNvPr id="4" name="TextBox 3"/>
          <p:cNvSpPr txBox="1"/>
          <p:nvPr/>
        </p:nvSpPr>
        <p:spPr>
          <a:xfrm>
            <a:off x="2214835" y="5815138"/>
            <a:ext cx="6471965" cy="369332"/>
          </a:xfrm>
          <a:prstGeom prst="rect">
            <a:avLst/>
          </a:prstGeom>
          <a:noFill/>
        </p:spPr>
        <p:txBody>
          <a:bodyPr wrap="none" rtlCol="0">
            <a:spAutoFit/>
          </a:bodyPr>
          <a:lstStyle/>
          <a:p>
            <a:r>
              <a:rPr lang="en-US" i="1" dirty="0" smtClean="0"/>
              <a:t>Psychological Trauma: Theory, Research, Practice, and Policy (2012)</a:t>
            </a:r>
            <a:endParaRPr lang="en-US" i="1" dirty="0"/>
          </a:p>
        </p:txBody>
      </p:sp>
    </p:spTree>
    <p:extLst>
      <p:ext uri="{BB962C8B-B14F-4D97-AF65-F5344CB8AC3E}">
        <p14:creationId xmlns:p14="http://schemas.microsoft.com/office/powerpoint/2010/main" val="313850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Context</a:t>
            </a:r>
            <a:endParaRPr lang="en-US" dirty="0"/>
          </a:p>
        </p:txBody>
      </p:sp>
      <p:sp>
        <p:nvSpPr>
          <p:cNvPr id="3" name="Content Placeholder 2"/>
          <p:cNvSpPr>
            <a:spLocks noGrp="1"/>
          </p:cNvSpPr>
          <p:nvPr>
            <p:ph idx="1"/>
          </p:nvPr>
        </p:nvSpPr>
        <p:spPr>
          <a:xfrm>
            <a:off x="457200" y="1659037"/>
            <a:ext cx="8090452" cy="4525433"/>
          </a:xfrm>
        </p:spPr>
        <p:txBody>
          <a:bodyPr>
            <a:noAutofit/>
          </a:bodyPr>
          <a:lstStyle/>
          <a:p>
            <a:r>
              <a:rPr lang="en-US" sz="2800" dirty="0" smtClean="0"/>
              <a:t>Laws concerning sexual assault may not be the same abroad as in the United States.</a:t>
            </a:r>
          </a:p>
          <a:p>
            <a:r>
              <a:rPr lang="en-US" sz="2800" dirty="0" smtClean="0"/>
              <a:t>Some governments distinguish between sexual assault and rape in the law with different consequences for each. There may also be differences in how the laws address alcohol and consent.</a:t>
            </a:r>
          </a:p>
          <a:p>
            <a:pPr lvl="1"/>
            <a:r>
              <a:rPr lang="en-US" sz="2800" b="1" dirty="0" smtClean="0"/>
              <a:t>Regardless of the location of the assault, the University has a Title IX obligation to assist the student and to remediate any hostile educational environment. </a:t>
            </a:r>
          </a:p>
        </p:txBody>
      </p:sp>
    </p:spTree>
    <p:extLst>
      <p:ext uri="{BB962C8B-B14F-4D97-AF65-F5344CB8AC3E}">
        <p14:creationId xmlns:p14="http://schemas.microsoft.com/office/powerpoint/2010/main" val="2044312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Obligations</a:t>
            </a:r>
            <a:endParaRPr lang="en-US" dirty="0"/>
          </a:p>
        </p:txBody>
      </p:sp>
      <p:sp>
        <p:nvSpPr>
          <p:cNvPr id="3" name="Content Placeholder 2"/>
          <p:cNvSpPr>
            <a:spLocks noGrp="1"/>
          </p:cNvSpPr>
          <p:nvPr>
            <p:ph idx="1"/>
          </p:nvPr>
        </p:nvSpPr>
        <p:spPr>
          <a:xfrm>
            <a:off x="457200" y="1659037"/>
            <a:ext cx="8229600" cy="4622493"/>
          </a:xfrm>
        </p:spPr>
        <p:txBody>
          <a:bodyPr>
            <a:noAutofit/>
          </a:bodyPr>
          <a:lstStyle/>
          <a:p>
            <a:r>
              <a:rPr lang="en-US" sz="2200" dirty="0"/>
              <a:t>Every employee is either a </a:t>
            </a:r>
            <a:r>
              <a:rPr lang="en-US" sz="2200" b="1" dirty="0"/>
              <a:t>Confidential Employee </a:t>
            </a:r>
            <a:r>
              <a:rPr lang="en-US" sz="2200" dirty="0"/>
              <a:t>or a </a:t>
            </a:r>
            <a:r>
              <a:rPr lang="en-US" sz="2200" b="1" dirty="0"/>
              <a:t>Responsible </a:t>
            </a:r>
            <a:r>
              <a:rPr lang="en-US" sz="2200" b="1" dirty="0" smtClean="0"/>
              <a:t>Employee</a:t>
            </a:r>
          </a:p>
          <a:p>
            <a:pPr lvl="1"/>
            <a:r>
              <a:rPr lang="en-US" sz="2200" dirty="0" smtClean="0"/>
              <a:t>A </a:t>
            </a:r>
            <a:r>
              <a:rPr lang="en-US" sz="2200" b="1" dirty="0"/>
              <a:t>Confidential Employee </a:t>
            </a:r>
            <a:r>
              <a:rPr lang="en-US" sz="2200" dirty="0"/>
              <a:t>is entitled under state law to have </a:t>
            </a:r>
            <a:r>
              <a:rPr lang="en-US" sz="2200" dirty="0" smtClean="0"/>
              <a:t>privileged communications </a:t>
            </a:r>
            <a:r>
              <a:rPr lang="en-US" sz="2200" dirty="0"/>
              <a:t>and does not have to disclose information they receive </a:t>
            </a:r>
            <a:r>
              <a:rPr lang="en-US" sz="2200" dirty="0" smtClean="0"/>
              <a:t>while acting </a:t>
            </a:r>
            <a:r>
              <a:rPr lang="en-US" sz="2200" dirty="0"/>
              <a:t>in their professional capacity. Limited to SHS, CMHS and </a:t>
            </a:r>
            <a:r>
              <a:rPr lang="en-US" sz="2200" dirty="0" smtClean="0"/>
              <a:t>EAP.</a:t>
            </a:r>
          </a:p>
          <a:p>
            <a:r>
              <a:rPr lang="en-US" sz="2200" dirty="0" smtClean="0"/>
              <a:t>A </a:t>
            </a:r>
            <a:r>
              <a:rPr lang="en-US" sz="2200" b="1" dirty="0"/>
              <a:t>Responsible Employee </a:t>
            </a:r>
            <a:r>
              <a:rPr lang="en-US" sz="2200" dirty="0"/>
              <a:t>is any employee who is not a confidential</a:t>
            </a:r>
          </a:p>
          <a:p>
            <a:r>
              <a:rPr lang="en-US" sz="2200" dirty="0"/>
              <a:t>employee. They are required to immediately report to OIE all relevant </a:t>
            </a:r>
            <a:r>
              <a:rPr lang="en-US" sz="2200" dirty="0" smtClean="0"/>
              <a:t>details about </a:t>
            </a:r>
            <a:r>
              <a:rPr lang="en-US" sz="2200" dirty="0"/>
              <a:t>an incident of </a:t>
            </a:r>
            <a:r>
              <a:rPr lang="en-US" sz="2200" b="1" dirty="0"/>
              <a:t>sexual assault, intimate partner violence </a:t>
            </a:r>
            <a:r>
              <a:rPr lang="en-US" sz="2200" b="1" dirty="0" smtClean="0"/>
              <a:t>and/or stalking </a:t>
            </a:r>
            <a:r>
              <a:rPr lang="en-US" sz="2200" dirty="0"/>
              <a:t>that involves any student.</a:t>
            </a:r>
          </a:p>
        </p:txBody>
      </p:sp>
    </p:spTree>
    <p:extLst>
      <p:ext uri="{BB962C8B-B14F-4D97-AF65-F5344CB8AC3E}">
        <p14:creationId xmlns:p14="http://schemas.microsoft.com/office/powerpoint/2010/main" val="3760592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Obligations </a:t>
            </a:r>
            <a:r>
              <a:rPr lang="en-US" sz="2000" dirty="0" smtClean="0"/>
              <a:t>(continued)</a:t>
            </a:r>
            <a:endParaRPr lang="en-US" sz="2000" dirty="0"/>
          </a:p>
        </p:txBody>
      </p:sp>
      <p:sp>
        <p:nvSpPr>
          <p:cNvPr id="3" name="Content Placeholder 2"/>
          <p:cNvSpPr>
            <a:spLocks noGrp="1"/>
          </p:cNvSpPr>
          <p:nvPr>
            <p:ph idx="1"/>
          </p:nvPr>
        </p:nvSpPr>
        <p:spPr/>
        <p:txBody>
          <a:bodyPr>
            <a:normAutofit/>
          </a:bodyPr>
          <a:lstStyle/>
          <a:p>
            <a:r>
              <a:rPr lang="en-US" sz="2400" dirty="0" smtClean="0"/>
              <a:t>Deans</a:t>
            </a:r>
            <a:r>
              <a:rPr lang="en-US" sz="2400" dirty="0"/>
              <a:t>, </a:t>
            </a:r>
            <a:r>
              <a:rPr lang="en-US" sz="2400" b="1" dirty="0"/>
              <a:t>directors</a:t>
            </a:r>
            <a:r>
              <a:rPr lang="en-US" sz="2400" dirty="0"/>
              <a:t>, department heads and supervisors have </a:t>
            </a:r>
            <a:r>
              <a:rPr lang="en-US" sz="2400" dirty="0" smtClean="0"/>
              <a:t>an obligation </a:t>
            </a:r>
            <a:r>
              <a:rPr lang="en-US" sz="2400" dirty="0"/>
              <a:t>to report any </a:t>
            </a:r>
            <a:r>
              <a:rPr lang="en-US" sz="2400" b="1" dirty="0"/>
              <a:t>discrimination, harassment or </a:t>
            </a:r>
            <a:r>
              <a:rPr lang="en-US" sz="2400" b="1" dirty="0" smtClean="0"/>
              <a:t>inappropriate amorous </a:t>
            </a:r>
            <a:r>
              <a:rPr lang="en-US" sz="2400" b="1" dirty="0"/>
              <a:t>relationship </a:t>
            </a:r>
            <a:r>
              <a:rPr lang="en-US" sz="2400" dirty="0"/>
              <a:t>to OIE as soon as it becomes known to them.</a:t>
            </a:r>
          </a:p>
          <a:p>
            <a:pPr marL="0" indent="0">
              <a:buNone/>
            </a:pPr>
            <a:endParaRPr lang="en-US" sz="2400" dirty="0" smtClean="0">
              <a:solidFill>
                <a:srgbClr val="FF0000"/>
              </a:solidFill>
            </a:endParaRPr>
          </a:p>
          <a:p>
            <a:pPr marL="0" indent="0" algn="ctr">
              <a:buNone/>
            </a:pPr>
            <a:r>
              <a:rPr lang="en-US" sz="2400" b="1" dirty="0" smtClean="0">
                <a:solidFill>
                  <a:srgbClr val="FF0000"/>
                </a:solidFill>
              </a:rPr>
              <a:t>Failure </a:t>
            </a:r>
            <a:r>
              <a:rPr lang="en-US" sz="2400" b="1" dirty="0">
                <a:solidFill>
                  <a:srgbClr val="FF0000"/>
                </a:solidFill>
              </a:rPr>
              <a:t>to report is a policy violation</a:t>
            </a:r>
            <a:r>
              <a:rPr lang="en-US" sz="2400" b="1" dirty="0" smtClean="0">
                <a:solidFill>
                  <a:srgbClr val="FF0000"/>
                </a:solidFill>
              </a:rPr>
              <a:t>!</a:t>
            </a:r>
          </a:p>
          <a:p>
            <a:pPr marL="0" indent="0" algn="ctr">
              <a:buNone/>
            </a:pPr>
            <a:endParaRPr lang="en-US" sz="2400" dirty="0"/>
          </a:p>
          <a:p>
            <a:r>
              <a:rPr lang="en-US" sz="2400" dirty="0" smtClean="0"/>
              <a:t>Complaints </a:t>
            </a:r>
            <a:r>
              <a:rPr lang="en-US" sz="2400" dirty="0"/>
              <a:t>about employee misconduct are typically handled by OIE.</a:t>
            </a:r>
          </a:p>
          <a:p>
            <a:r>
              <a:rPr lang="en-US" sz="2400" dirty="0" smtClean="0"/>
              <a:t>Complaints </a:t>
            </a:r>
            <a:r>
              <a:rPr lang="en-US" sz="2400" dirty="0"/>
              <a:t>about student misconduct are typically handled </a:t>
            </a:r>
            <a:r>
              <a:rPr lang="en-US" sz="2400" dirty="0" smtClean="0"/>
              <a:t>by Community </a:t>
            </a:r>
            <a:r>
              <a:rPr lang="en-US" sz="2400" dirty="0"/>
              <a:t>Standards.</a:t>
            </a:r>
          </a:p>
        </p:txBody>
      </p:sp>
    </p:spTree>
    <p:extLst>
      <p:ext uri="{BB962C8B-B14F-4D97-AF65-F5344CB8AC3E}">
        <p14:creationId xmlns:p14="http://schemas.microsoft.com/office/powerpoint/2010/main" val="121995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Today’s Training</a:t>
            </a:r>
            <a:endParaRPr lang="en-US" dirty="0"/>
          </a:p>
        </p:txBody>
      </p:sp>
      <p:sp>
        <p:nvSpPr>
          <p:cNvPr id="3" name="Content Placeholder 2"/>
          <p:cNvSpPr>
            <a:spLocks noGrp="1"/>
          </p:cNvSpPr>
          <p:nvPr>
            <p:ph idx="1"/>
          </p:nvPr>
        </p:nvSpPr>
        <p:spPr/>
        <p:txBody>
          <a:bodyPr/>
          <a:lstStyle/>
          <a:p>
            <a:r>
              <a:rPr lang="en-US" dirty="0"/>
              <a:t>Provide an overview of the provisions and definitions in the </a:t>
            </a:r>
            <a:r>
              <a:rPr lang="en-US" i="1" dirty="0"/>
              <a:t>Policy Against Discrimination, Harassment and Related Interpersonal Violence </a:t>
            </a:r>
            <a:r>
              <a:rPr lang="en-US" dirty="0"/>
              <a:t>that relate to Study </a:t>
            </a:r>
            <a:r>
              <a:rPr lang="en-US" dirty="0" smtClean="0"/>
              <a:t>Abroad</a:t>
            </a:r>
          </a:p>
          <a:p>
            <a:r>
              <a:rPr lang="en-US" dirty="0" smtClean="0"/>
              <a:t>Explain </a:t>
            </a:r>
            <a:r>
              <a:rPr lang="en-US" dirty="0"/>
              <a:t>the reporting obligations set forth in the policy</a:t>
            </a:r>
            <a:endParaRPr lang="en-US" dirty="0">
              <a:latin typeface="Arial"/>
              <a:cs typeface="Arial"/>
            </a:endParaRPr>
          </a:p>
        </p:txBody>
      </p:sp>
    </p:spTree>
    <p:extLst>
      <p:ext uri="{BB962C8B-B14F-4D97-AF65-F5344CB8AC3E}">
        <p14:creationId xmlns:p14="http://schemas.microsoft.com/office/powerpoint/2010/main" val="2070724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Reporting Obligations </a:t>
            </a:r>
            <a:r>
              <a:rPr lang="en-US" sz="2000" dirty="0" smtClean="0"/>
              <a:t>(continued)</a:t>
            </a:r>
            <a:endParaRPr lang="en-US" sz="2000" dirty="0"/>
          </a:p>
        </p:txBody>
      </p:sp>
      <p:sp>
        <p:nvSpPr>
          <p:cNvPr id="3" name="Content Placeholder 2"/>
          <p:cNvSpPr>
            <a:spLocks noGrp="1"/>
          </p:cNvSpPr>
          <p:nvPr>
            <p:ph idx="1"/>
          </p:nvPr>
        </p:nvSpPr>
        <p:spPr/>
        <p:txBody>
          <a:bodyPr>
            <a:noAutofit/>
          </a:bodyPr>
          <a:lstStyle/>
          <a:p>
            <a:pPr marL="0" indent="0">
              <a:buNone/>
            </a:pPr>
            <a:r>
              <a:rPr lang="en-US" sz="2600" b="1" dirty="0"/>
              <a:t>WHEN &amp; TO WHOM YOU MUST REPORT</a:t>
            </a:r>
          </a:p>
          <a:p>
            <a:pPr marL="0" indent="0">
              <a:buNone/>
            </a:pPr>
            <a:r>
              <a:rPr lang="en-US" sz="2600" dirty="0"/>
              <a:t>If you receive information concerning sexual violence, you must report </a:t>
            </a:r>
            <a:r>
              <a:rPr lang="en-US" sz="2600" dirty="0" smtClean="0"/>
              <a:t>this information </a:t>
            </a:r>
            <a:r>
              <a:rPr lang="en-US" sz="2600" dirty="0"/>
              <a:t>as soon as possible to OIE.</a:t>
            </a:r>
          </a:p>
          <a:p>
            <a:pPr marL="0" indent="0">
              <a:buNone/>
            </a:pPr>
            <a:r>
              <a:rPr lang="en-US" sz="2600" dirty="0"/>
              <a:t>– Date, time, and location of the incident;</a:t>
            </a:r>
          </a:p>
          <a:p>
            <a:pPr marL="0" indent="0">
              <a:buNone/>
            </a:pPr>
            <a:r>
              <a:rPr lang="en-US" sz="2600" dirty="0"/>
              <a:t>– Details known to you regarding the incident;</a:t>
            </a:r>
          </a:p>
          <a:p>
            <a:pPr marL="0" indent="0">
              <a:buNone/>
            </a:pPr>
            <a:r>
              <a:rPr lang="en-US" sz="2600" dirty="0"/>
              <a:t>– Date the incident was reported to you;</a:t>
            </a:r>
          </a:p>
          <a:p>
            <a:pPr marL="0" indent="0">
              <a:buNone/>
            </a:pPr>
            <a:r>
              <a:rPr lang="en-US" sz="2600" dirty="0"/>
              <a:t>– Identity of the victim and perpetrator (if disclosed); and</a:t>
            </a:r>
          </a:p>
          <a:p>
            <a:pPr marL="0" indent="0">
              <a:buNone/>
            </a:pPr>
            <a:r>
              <a:rPr lang="en-US" sz="2600" dirty="0"/>
              <a:t>– Your identity and contact information</a:t>
            </a:r>
          </a:p>
        </p:txBody>
      </p:sp>
    </p:spTree>
    <p:extLst>
      <p:ext uri="{BB962C8B-B14F-4D97-AF65-F5344CB8AC3E}">
        <p14:creationId xmlns:p14="http://schemas.microsoft.com/office/powerpoint/2010/main" val="201036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Guidance for Conversations with Students</a:t>
            </a:r>
            <a:endParaRPr lang="en-US" sz="3200" dirty="0"/>
          </a:p>
        </p:txBody>
      </p:sp>
      <p:sp>
        <p:nvSpPr>
          <p:cNvPr id="3" name="Content Placeholder 2"/>
          <p:cNvSpPr>
            <a:spLocks noGrp="1"/>
          </p:cNvSpPr>
          <p:nvPr>
            <p:ph idx="1"/>
          </p:nvPr>
        </p:nvSpPr>
        <p:spPr/>
        <p:txBody>
          <a:bodyPr>
            <a:noAutofit/>
          </a:bodyPr>
          <a:lstStyle/>
          <a:p>
            <a:pPr marL="0" indent="0">
              <a:buNone/>
            </a:pPr>
            <a:r>
              <a:rPr lang="en-US" sz="2200" b="1" dirty="0"/>
              <a:t>WHEN TALKING TO THE VICTIM-SURVIVOR:</a:t>
            </a:r>
          </a:p>
          <a:p>
            <a:pPr marL="0" indent="0">
              <a:buNone/>
            </a:pPr>
            <a:r>
              <a:rPr lang="en-US" sz="2200" dirty="0"/>
              <a:t>• Be direct about your obligation to report the incident to University </a:t>
            </a:r>
            <a:r>
              <a:rPr lang="en-US" sz="2200" dirty="0" smtClean="0"/>
              <a:t>officials pursuant </a:t>
            </a:r>
            <a:r>
              <a:rPr lang="en-US" sz="2200" dirty="0"/>
              <a:t>to University Policy – “After we talk, I’m going to call OIE, an </a:t>
            </a:r>
            <a:r>
              <a:rPr lang="en-US" sz="2200" dirty="0" smtClean="0"/>
              <a:t>office that </a:t>
            </a:r>
            <a:r>
              <a:rPr lang="en-US" sz="2200" dirty="0"/>
              <a:t>can help.”</a:t>
            </a:r>
          </a:p>
          <a:p>
            <a:pPr marL="0" indent="0">
              <a:buNone/>
            </a:pPr>
            <a:r>
              <a:rPr lang="en-US" sz="2200" dirty="0"/>
              <a:t>• Remind them that your conversation will be private but not confidential</a:t>
            </a:r>
          </a:p>
          <a:p>
            <a:pPr marL="0" indent="0">
              <a:buNone/>
            </a:pPr>
            <a:r>
              <a:rPr lang="en-US" sz="2200" dirty="0"/>
              <a:t>• Offer assistance, including assisting them with obtaining necessary </a:t>
            </a:r>
            <a:r>
              <a:rPr lang="en-US" sz="2200" dirty="0" smtClean="0"/>
              <a:t>medical attention</a:t>
            </a:r>
            <a:endParaRPr lang="en-US" sz="2200" dirty="0"/>
          </a:p>
          <a:p>
            <a:pPr marL="0" indent="0">
              <a:buNone/>
            </a:pPr>
            <a:r>
              <a:rPr lang="en-US" sz="2200" dirty="0"/>
              <a:t>• Direct them to the resources listed in </a:t>
            </a:r>
            <a:r>
              <a:rPr lang="en-US" sz="2200" dirty="0" smtClean="0">
                <a:hlinkClick r:id="rId2"/>
              </a:rPr>
              <a:t>www.titleix.uconn.edu</a:t>
            </a:r>
            <a:endParaRPr lang="en-US" sz="2200" dirty="0" smtClean="0"/>
          </a:p>
          <a:p>
            <a:pPr marL="0" indent="0">
              <a:buNone/>
            </a:pPr>
            <a:r>
              <a:rPr lang="en-US" sz="2200" dirty="0" smtClean="0"/>
              <a:t>• </a:t>
            </a:r>
            <a:r>
              <a:rPr lang="en-US" sz="2200" dirty="0"/>
              <a:t>Encourage them to self-report to the UConn Police or local law</a:t>
            </a:r>
          </a:p>
          <a:p>
            <a:pPr marL="0" indent="0">
              <a:buNone/>
            </a:pPr>
            <a:r>
              <a:rPr lang="en-US" sz="2200" dirty="0"/>
              <a:t>enforcement, but let them make that choice</a:t>
            </a:r>
          </a:p>
        </p:txBody>
      </p:sp>
    </p:spTree>
    <p:extLst>
      <p:ext uri="{BB962C8B-B14F-4D97-AF65-F5344CB8AC3E}">
        <p14:creationId xmlns:p14="http://schemas.microsoft.com/office/powerpoint/2010/main" val="417514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University-Based Resources</a:t>
            </a:r>
            <a:endParaRPr lang="en-US" dirty="0"/>
          </a:p>
        </p:txBody>
      </p:sp>
      <p:sp>
        <p:nvSpPr>
          <p:cNvPr id="3" name="Content Placeholder 2"/>
          <p:cNvSpPr>
            <a:spLocks noGrp="1"/>
          </p:cNvSpPr>
          <p:nvPr>
            <p:ph idx="1"/>
          </p:nvPr>
        </p:nvSpPr>
        <p:spPr/>
        <p:txBody>
          <a:bodyPr/>
          <a:lstStyle/>
          <a:p>
            <a:pPr marL="0" indent="0" algn="ctr">
              <a:buNone/>
            </a:pPr>
            <a:r>
              <a:rPr lang="en-US" dirty="0"/>
              <a:t>www.titleix.uconn.edu</a:t>
            </a:r>
          </a:p>
          <a:p>
            <a:pPr marL="0" indent="0">
              <a:buNone/>
            </a:pPr>
            <a:r>
              <a:rPr lang="en-US" b="1" dirty="0"/>
              <a:t>Selected Campus Resources</a:t>
            </a:r>
          </a:p>
          <a:p>
            <a:pPr marL="0" indent="0">
              <a:buNone/>
            </a:pPr>
            <a:r>
              <a:rPr lang="en-US" dirty="0"/>
              <a:t>– UConn Police Department*</a:t>
            </a:r>
          </a:p>
          <a:p>
            <a:pPr marL="0" indent="0">
              <a:buNone/>
            </a:pPr>
            <a:r>
              <a:rPr lang="en-US" dirty="0"/>
              <a:t>– Office of Community Standards*</a:t>
            </a:r>
          </a:p>
          <a:p>
            <a:pPr marL="0" indent="0">
              <a:buNone/>
            </a:pPr>
            <a:r>
              <a:rPr lang="en-US" dirty="0"/>
              <a:t>– OIE/Title IX Coordinator*</a:t>
            </a:r>
          </a:p>
          <a:p>
            <a:pPr marL="0" indent="0">
              <a:buNone/>
            </a:pPr>
            <a:r>
              <a:rPr lang="en-US" dirty="0"/>
              <a:t>– Counseling and Mental Health Services***</a:t>
            </a:r>
          </a:p>
          <a:p>
            <a:pPr marL="0" indent="0">
              <a:buNone/>
            </a:pPr>
            <a:r>
              <a:rPr lang="en-US" dirty="0"/>
              <a:t>– Student Health Services***</a:t>
            </a:r>
          </a:p>
          <a:p>
            <a:pPr marL="0" indent="0">
              <a:buNone/>
            </a:pPr>
            <a:r>
              <a:rPr lang="en-US" dirty="0"/>
              <a:t>– Dean of Students Office</a:t>
            </a:r>
          </a:p>
          <a:p>
            <a:pPr marL="0" indent="0">
              <a:buNone/>
            </a:pPr>
            <a:r>
              <a:rPr lang="en-US" dirty="0"/>
              <a:t>– Women’s Center</a:t>
            </a:r>
          </a:p>
          <a:p>
            <a:pPr marL="0" indent="0">
              <a:buNone/>
            </a:pPr>
            <a:r>
              <a:rPr lang="en-US" dirty="0"/>
              <a:t>– Residential Life</a:t>
            </a:r>
          </a:p>
          <a:p>
            <a:pPr marL="0" indent="0">
              <a:buNone/>
            </a:pPr>
            <a:r>
              <a:rPr lang="en-US" dirty="0" smtClean="0"/>
              <a:t>								 </a:t>
            </a:r>
            <a:r>
              <a:rPr lang="en-US" dirty="0"/>
              <a:t>*Receives reports/conducts investigations</a:t>
            </a:r>
          </a:p>
          <a:p>
            <a:pPr marL="0" indent="0">
              <a:buNone/>
            </a:pPr>
            <a:r>
              <a:rPr lang="en-US" dirty="0"/>
              <a:t>	</a:t>
            </a:r>
            <a:r>
              <a:rPr lang="en-US" dirty="0" smtClean="0"/>
              <a:t>								***</a:t>
            </a:r>
            <a:r>
              <a:rPr lang="en-US" dirty="0"/>
              <a:t>Confidential on-campus resource</a:t>
            </a:r>
          </a:p>
        </p:txBody>
      </p:sp>
    </p:spTree>
    <p:extLst>
      <p:ext uri="{BB962C8B-B14F-4D97-AF65-F5344CB8AC3E}">
        <p14:creationId xmlns:p14="http://schemas.microsoft.com/office/powerpoint/2010/main" val="811709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You are in your office one afternoon when a student comes in to speak with you. </a:t>
            </a:r>
            <a:r>
              <a:rPr lang="en-US" dirty="0" smtClean="0"/>
              <a:t>The student </a:t>
            </a:r>
            <a:r>
              <a:rPr lang="en-US" dirty="0"/>
              <a:t>is having difficulty in class. The student then says</a:t>
            </a:r>
            <a:r>
              <a:rPr lang="en-US" dirty="0" smtClean="0"/>
              <a:t>…</a:t>
            </a:r>
          </a:p>
          <a:p>
            <a:pPr marL="0" indent="0">
              <a:buNone/>
            </a:pPr>
            <a:endParaRPr lang="en-US" dirty="0"/>
          </a:p>
          <a:p>
            <a:pPr marL="0" indent="0">
              <a:buNone/>
            </a:pPr>
            <a:r>
              <a:rPr lang="en-US" dirty="0"/>
              <a:t>• that her grades started to slip a few weeks ago after an incident where she was </a:t>
            </a:r>
            <a:r>
              <a:rPr lang="en-US" dirty="0" smtClean="0"/>
              <a:t>drunk and </a:t>
            </a:r>
            <a:r>
              <a:rPr lang="en-US" dirty="0"/>
              <a:t>thinks she had sex because she woke up without any clothes on and found </a:t>
            </a:r>
            <a:r>
              <a:rPr lang="en-US" dirty="0" smtClean="0"/>
              <a:t>a condom </a:t>
            </a:r>
            <a:r>
              <a:rPr lang="en-US" dirty="0"/>
              <a:t>wrapper on the floor. She’s not sure of what occurred and she doesn’t </a:t>
            </a:r>
            <a:r>
              <a:rPr lang="en-US" dirty="0" smtClean="0"/>
              <a:t>want you </a:t>
            </a:r>
            <a:r>
              <a:rPr lang="en-US" dirty="0"/>
              <a:t>to tell anyone</a:t>
            </a:r>
            <a:r>
              <a:rPr lang="en-US" dirty="0" smtClean="0"/>
              <a:t>.</a:t>
            </a:r>
          </a:p>
          <a:p>
            <a:pPr marL="0" indent="0">
              <a:buNone/>
            </a:pPr>
            <a:endParaRPr lang="en-US" dirty="0"/>
          </a:p>
          <a:p>
            <a:pPr marL="0" indent="0">
              <a:buNone/>
            </a:pPr>
            <a:r>
              <a:rPr lang="en-US" dirty="0"/>
              <a:t>• that she has been having problems with her partner. You notice that she has </a:t>
            </a:r>
            <a:r>
              <a:rPr lang="en-US" dirty="0" smtClean="0"/>
              <a:t>bruises on </a:t>
            </a:r>
            <a:r>
              <a:rPr lang="en-US" dirty="0"/>
              <a:t>her arms. You ask if she is OK and she says she is</a:t>
            </a:r>
            <a:r>
              <a:rPr lang="en-US" dirty="0" smtClean="0"/>
              <a:t>.</a:t>
            </a:r>
          </a:p>
          <a:p>
            <a:pPr marL="0" indent="0">
              <a:buNone/>
            </a:pPr>
            <a:endParaRPr lang="en-US" dirty="0"/>
          </a:p>
          <a:p>
            <a:pPr marL="0" indent="0">
              <a:buNone/>
            </a:pPr>
            <a:r>
              <a:rPr lang="en-US" dirty="0"/>
              <a:t>• that he is having “issues” with a student he hooked up with. This student sends </a:t>
            </a:r>
            <a:r>
              <a:rPr lang="en-US" dirty="0" smtClean="0"/>
              <a:t>him </a:t>
            </a:r>
            <a:r>
              <a:rPr lang="en-US" dirty="0"/>
              <a:t>t</a:t>
            </a:r>
            <a:r>
              <a:rPr lang="en-US" dirty="0" smtClean="0"/>
              <a:t>ext </a:t>
            </a:r>
            <a:r>
              <a:rPr lang="en-US" dirty="0"/>
              <a:t>messages constantly, tries to chat on social media all the time, and came by </a:t>
            </a:r>
            <a:r>
              <a:rPr lang="en-US" dirty="0" smtClean="0"/>
              <a:t>his room </a:t>
            </a:r>
            <a:r>
              <a:rPr lang="en-US" dirty="0"/>
              <a:t>again late last night. Your student is not interested in this individual and </a:t>
            </a:r>
            <a:r>
              <a:rPr lang="en-US" dirty="0" smtClean="0"/>
              <a:t>now he’s </a:t>
            </a:r>
            <a:r>
              <a:rPr lang="en-US" dirty="0"/>
              <a:t>afraid this person is going to bother the new person he has started seeing. </a:t>
            </a:r>
          </a:p>
        </p:txBody>
      </p:sp>
    </p:spTree>
    <p:extLst>
      <p:ext uri="{BB962C8B-B14F-4D97-AF65-F5344CB8AC3E}">
        <p14:creationId xmlns:p14="http://schemas.microsoft.com/office/powerpoint/2010/main" val="26299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report?</a:t>
            </a:r>
            <a:endParaRPr lang="en-US" dirty="0"/>
          </a:p>
        </p:txBody>
      </p:sp>
      <p:sp>
        <p:nvSpPr>
          <p:cNvPr id="3" name="Content Placeholder 2"/>
          <p:cNvSpPr>
            <a:spLocks noGrp="1"/>
          </p:cNvSpPr>
          <p:nvPr>
            <p:ph idx="1"/>
          </p:nvPr>
        </p:nvSpPr>
        <p:spPr/>
        <p:txBody>
          <a:bodyPr>
            <a:noAutofit/>
          </a:bodyPr>
          <a:lstStyle/>
          <a:p>
            <a:pPr marL="0" indent="0" algn="ctr">
              <a:buNone/>
            </a:pPr>
            <a:r>
              <a:rPr lang="en-US" sz="3200" b="1" dirty="0"/>
              <a:t>Office of Institutional Equity</a:t>
            </a:r>
          </a:p>
          <a:p>
            <a:pPr marL="0" indent="0" algn="ctr">
              <a:buNone/>
            </a:pPr>
            <a:r>
              <a:rPr lang="en-US" sz="3200" b="1" dirty="0" smtClean="0"/>
              <a:t>860-486-2943</a:t>
            </a:r>
          </a:p>
          <a:p>
            <a:pPr marL="0" indent="0" algn="ctr">
              <a:buNone/>
            </a:pPr>
            <a:endParaRPr lang="en-US" sz="3200" b="1" dirty="0"/>
          </a:p>
          <a:p>
            <a:pPr marL="0" indent="0" algn="ctr">
              <a:buNone/>
            </a:pPr>
            <a:r>
              <a:rPr lang="en-US" sz="3200" dirty="0" smtClean="0">
                <a:hlinkClick r:id="rId2"/>
              </a:rPr>
              <a:t>equity@uconn.edu</a:t>
            </a:r>
            <a:endParaRPr lang="en-US" sz="3200" dirty="0" smtClean="0"/>
          </a:p>
          <a:p>
            <a:pPr marL="0" indent="0" algn="ctr">
              <a:buNone/>
            </a:pPr>
            <a:endParaRPr lang="en-US" sz="3200" dirty="0"/>
          </a:p>
          <a:p>
            <a:pPr marL="0" indent="0" algn="ctr">
              <a:buNone/>
            </a:pPr>
            <a:r>
              <a:rPr lang="en-US" sz="3200" dirty="0"/>
              <a:t>Visit us at equity.uconn.edu or </a:t>
            </a:r>
            <a:r>
              <a:rPr lang="en-US" sz="3200" dirty="0" smtClean="0"/>
              <a:t>titleix.uconn.edu</a:t>
            </a:r>
          </a:p>
          <a:p>
            <a:pPr marL="0" indent="0" algn="ctr">
              <a:buNone/>
            </a:pPr>
            <a:r>
              <a:rPr lang="en-US" sz="3200" dirty="0" smtClean="0"/>
              <a:t>for </a:t>
            </a:r>
            <a:r>
              <a:rPr lang="en-US" sz="3200" dirty="0"/>
              <a:t>more information</a:t>
            </a:r>
          </a:p>
        </p:txBody>
      </p:sp>
    </p:spTree>
    <p:extLst>
      <p:ext uri="{BB962C8B-B14F-4D97-AF65-F5344CB8AC3E}">
        <p14:creationId xmlns:p14="http://schemas.microsoft.com/office/powerpoint/2010/main" val="180923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Obligations as a Faculty Leader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 </a:t>
            </a:r>
            <a:r>
              <a:rPr lang="en-US" b="1" dirty="0" smtClean="0"/>
              <a:t>Discuss </a:t>
            </a:r>
            <a:r>
              <a:rPr lang="en-US" b="1" dirty="0"/>
              <a:t>the issues with the students in your </a:t>
            </a:r>
            <a:r>
              <a:rPr lang="en-US" b="1" dirty="0" smtClean="0"/>
              <a:t>program</a:t>
            </a:r>
          </a:p>
          <a:p>
            <a:pPr lvl="1"/>
            <a:r>
              <a:rPr lang="en-US" dirty="0" smtClean="0"/>
              <a:t>Remind </a:t>
            </a:r>
            <a:r>
              <a:rPr lang="en-US" dirty="0"/>
              <a:t>students that they are held to the same standards abroad as they are on campus. </a:t>
            </a:r>
          </a:p>
          <a:p>
            <a:pPr lvl="2"/>
            <a:r>
              <a:rPr lang="en-US" dirty="0" smtClean="0"/>
              <a:t>Encourage </a:t>
            </a:r>
            <a:r>
              <a:rPr lang="en-US" dirty="0"/>
              <a:t>them to revisit the Student Code of Conduct and the Policy Against Discrimination, Harassment and Related Interpersonal Violence </a:t>
            </a:r>
          </a:p>
          <a:p>
            <a:pPr lvl="2"/>
            <a:r>
              <a:rPr lang="en-US" dirty="0" smtClean="0"/>
              <a:t>Research </a:t>
            </a:r>
            <a:r>
              <a:rPr lang="en-US" dirty="0"/>
              <a:t>sexual violence resources in your country/city in advance and share with students </a:t>
            </a:r>
          </a:p>
          <a:p>
            <a:pPr lvl="1"/>
            <a:r>
              <a:rPr lang="en-US" dirty="0" smtClean="0"/>
              <a:t>Encourage </a:t>
            </a:r>
            <a:r>
              <a:rPr lang="en-US" dirty="0"/>
              <a:t>students to register with S.T.E.P. </a:t>
            </a:r>
          </a:p>
          <a:p>
            <a:pPr lvl="1"/>
            <a:r>
              <a:rPr lang="en-US" dirty="0" smtClean="0"/>
              <a:t>Pathways </a:t>
            </a:r>
            <a:r>
              <a:rPr lang="en-US" dirty="0"/>
              <a:t>to Safety International (pathwaystosafety.org) (formerly Sexual Assault Support and Help for Americans Abroad (sashaa.org)) </a:t>
            </a:r>
          </a:p>
          <a:p>
            <a:pPr lvl="1"/>
            <a:r>
              <a:rPr lang="en-US" dirty="0" smtClean="0"/>
              <a:t>Provide </a:t>
            </a:r>
            <a:r>
              <a:rPr lang="en-US" dirty="0"/>
              <a:t>your and UConn’s emergency </a:t>
            </a:r>
            <a:r>
              <a:rPr lang="en-US" dirty="0" smtClean="0"/>
              <a:t>contacts</a:t>
            </a:r>
          </a:p>
          <a:p>
            <a:pPr marL="0" indent="0">
              <a:buNone/>
            </a:pPr>
            <a:r>
              <a:rPr lang="en-US" b="1" dirty="0" smtClean="0"/>
              <a:t>2. Timely </a:t>
            </a:r>
            <a:r>
              <a:rPr lang="en-US" b="1" dirty="0"/>
              <a:t>reporting to UConn if an event </a:t>
            </a:r>
            <a:r>
              <a:rPr lang="en-US" b="1" dirty="0" smtClean="0"/>
              <a:t>occurs </a:t>
            </a:r>
          </a:p>
          <a:p>
            <a:pPr marL="0" indent="0">
              <a:buNone/>
            </a:pPr>
            <a:r>
              <a:rPr lang="en-US" b="1" dirty="0" smtClean="0"/>
              <a:t>3. Provide </a:t>
            </a:r>
            <a:r>
              <a:rPr lang="en-US" b="1" dirty="0"/>
              <a:t>direct support following any event </a:t>
            </a:r>
          </a:p>
          <a:p>
            <a:pPr lvl="1"/>
            <a:r>
              <a:rPr lang="en-US" dirty="0" smtClean="0"/>
              <a:t>With </a:t>
            </a:r>
            <a:r>
              <a:rPr lang="en-US" dirty="0"/>
              <a:t>support/guidance from UConn administration</a:t>
            </a:r>
            <a:endParaRPr lang="en-US" dirty="0">
              <a:latin typeface="Arial"/>
              <a:cs typeface="Arial"/>
            </a:endParaRPr>
          </a:p>
        </p:txBody>
      </p:sp>
    </p:spTree>
    <p:extLst>
      <p:ext uri="{BB962C8B-B14F-4D97-AF65-F5344CB8AC3E}">
        <p14:creationId xmlns:p14="http://schemas.microsoft.com/office/powerpoint/2010/main" val="23845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a:t>
            </a:r>
            <a:endParaRPr lang="en-US" dirty="0"/>
          </a:p>
        </p:txBody>
      </p:sp>
      <p:sp>
        <p:nvSpPr>
          <p:cNvPr id="3" name="Content Placeholder 2"/>
          <p:cNvSpPr>
            <a:spLocks noGrp="1"/>
          </p:cNvSpPr>
          <p:nvPr>
            <p:ph idx="1"/>
          </p:nvPr>
        </p:nvSpPr>
        <p:spPr>
          <a:xfrm>
            <a:off x="457200" y="2228882"/>
            <a:ext cx="8229600" cy="3443050"/>
          </a:xfrm>
        </p:spPr>
        <p:txBody>
          <a:bodyPr>
            <a:normAutofit/>
          </a:bodyPr>
          <a:lstStyle/>
          <a:p>
            <a:pPr marL="0" indent="0" algn="ctr">
              <a:buNone/>
            </a:pPr>
            <a:r>
              <a:rPr lang="en-US" sz="3200" b="1" dirty="0" smtClean="0"/>
              <a:t>No person in the United States shall, on the basis of sex, be excluded from participation in, be denied the benefits of, or be subjected to discrimination under any education program or activity receiving federal financial assistance. </a:t>
            </a:r>
            <a:endParaRPr lang="en-US" sz="3200" b="1" dirty="0"/>
          </a:p>
        </p:txBody>
      </p:sp>
    </p:spTree>
    <p:extLst>
      <p:ext uri="{BB962C8B-B14F-4D97-AF65-F5344CB8AC3E}">
        <p14:creationId xmlns:p14="http://schemas.microsoft.com/office/powerpoint/2010/main" val="1189021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IX and the Federal Government</a:t>
            </a:r>
            <a:endParaRPr lang="en-US" dirty="0"/>
          </a:p>
        </p:txBody>
      </p:sp>
      <p:sp>
        <p:nvSpPr>
          <p:cNvPr id="3" name="Content Placeholder 2"/>
          <p:cNvSpPr>
            <a:spLocks noGrp="1"/>
          </p:cNvSpPr>
          <p:nvPr>
            <p:ph sz="half" idx="1"/>
          </p:nvPr>
        </p:nvSpPr>
        <p:spPr/>
        <p:txBody>
          <a:bodyPr>
            <a:normAutofit/>
          </a:bodyPr>
          <a:lstStyle/>
          <a:p>
            <a:r>
              <a:rPr lang="en-US" sz="2400" dirty="0" smtClean="0"/>
              <a:t>Schools have an obligation to eliminate, prevent and address incidents of sexual violence</a:t>
            </a:r>
          </a:p>
          <a:p>
            <a:r>
              <a:rPr lang="en-US" sz="2400" dirty="0" smtClean="0"/>
              <a:t>Sex discrimination extends to discrimination based on gender identity </a:t>
            </a:r>
            <a:endParaRPr lang="en-US" sz="2400" dirty="0"/>
          </a:p>
        </p:txBody>
      </p:sp>
      <p:sp>
        <p:nvSpPr>
          <p:cNvPr id="4" name="Content Placeholder 3"/>
          <p:cNvSpPr>
            <a:spLocks noGrp="1"/>
          </p:cNvSpPr>
          <p:nvPr>
            <p:ph sz="half" idx="2"/>
          </p:nvPr>
        </p:nvSpPr>
        <p:spPr/>
        <p:txBody>
          <a:bodyPr>
            <a:normAutofit/>
          </a:bodyPr>
          <a:lstStyle/>
          <a:p>
            <a:pPr marL="457200" indent="-457200">
              <a:buFont typeface="Arial" panose="020B0604020202020204" pitchFamily="34" charset="0"/>
              <a:buChar char="•"/>
            </a:pPr>
            <a:r>
              <a:rPr lang="en-US" sz="2400" dirty="0" smtClean="0"/>
              <a:t>Title IX requires schools to ensure equal access to educational programs</a:t>
            </a:r>
          </a:p>
          <a:p>
            <a:pPr marL="457200" indent="-457200">
              <a:buFont typeface="Arial" panose="020B0604020202020204" pitchFamily="34" charset="0"/>
              <a:buChar char="•"/>
            </a:pPr>
            <a:r>
              <a:rPr lang="en-US" sz="2400" dirty="0" smtClean="0"/>
              <a:t>A school needs to ensure that responsible employees are trained on how to respond to reports of sexual violence</a:t>
            </a:r>
            <a:endParaRPr lang="en-US" sz="2400" dirty="0"/>
          </a:p>
        </p:txBody>
      </p:sp>
    </p:spTree>
    <p:extLst>
      <p:ext uri="{BB962C8B-B14F-4D97-AF65-F5344CB8AC3E}">
        <p14:creationId xmlns:p14="http://schemas.microsoft.com/office/powerpoint/2010/main" val="751383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 Whom This Policy Applies</a:t>
            </a:r>
            <a:endParaRPr lang="en-US" dirty="0"/>
          </a:p>
        </p:txBody>
      </p:sp>
      <p:sp>
        <p:nvSpPr>
          <p:cNvPr id="6" name="Content Placeholder 5"/>
          <p:cNvSpPr>
            <a:spLocks noGrp="1"/>
          </p:cNvSpPr>
          <p:nvPr>
            <p:ph idx="1"/>
          </p:nvPr>
        </p:nvSpPr>
        <p:spPr/>
        <p:txBody>
          <a:bodyPr>
            <a:noAutofit/>
          </a:bodyPr>
          <a:lstStyle/>
          <a:p>
            <a:pPr marL="0" indent="0">
              <a:buNone/>
            </a:pPr>
            <a:r>
              <a:rPr lang="en-US" sz="2000" dirty="0"/>
              <a:t>This Policy pertains to acts of Prohibited Conduct committed by or against Students, Employees and Third Parties when: </a:t>
            </a:r>
          </a:p>
          <a:p>
            <a:pPr>
              <a:buFont typeface="+mj-lt"/>
              <a:buAutoNum type="arabicPeriod"/>
            </a:pPr>
            <a:r>
              <a:rPr lang="en-US" sz="2000" dirty="0" smtClean="0"/>
              <a:t>the </a:t>
            </a:r>
            <a:r>
              <a:rPr lang="en-US" sz="2000" dirty="0"/>
              <a:t>conduct occurs on campus or other property owned or controlled by the University; </a:t>
            </a:r>
          </a:p>
          <a:p>
            <a:pPr>
              <a:buFont typeface="+mj-lt"/>
              <a:buAutoNum type="arabicPeriod"/>
            </a:pPr>
            <a:r>
              <a:rPr lang="en-US" sz="2000" dirty="0" smtClean="0"/>
              <a:t>the </a:t>
            </a:r>
            <a:r>
              <a:rPr lang="en-US" sz="2000" dirty="0"/>
              <a:t>conduct occurs in the context of a University employment or education program or activity, including, but not limited to, </a:t>
            </a:r>
            <a:r>
              <a:rPr lang="en-US" sz="2000" b="1" dirty="0"/>
              <a:t>University-sponsored study abroad</a:t>
            </a:r>
            <a:r>
              <a:rPr lang="en-US" sz="2000" dirty="0"/>
              <a:t>, research, on-line, or internship programs; or </a:t>
            </a:r>
          </a:p>
          <a:p>
            <a:pPr>
              <a:buFont typeface="+mj-lt"/>
              <a:buAutoNum type="arabicPeriod"/>
            </a:pPr>
            <a:r>
              <a:rPr lang="en-US" sz="2000" dirty="0" smtClean="0"/>
              <a:t>the </a:t>
            </a:r>
            <a:r>
              <a:rPr lang="en-US" sz="2000" dirty="0"/>
              <a:t>conduct occurs outside the context of a University employment or education program or activity, but has continuing adverse effects on or creates a hostile environment for Students, Employees or Third Parties while on campus or other property owned or controlled by the University or in any University employment or education program or activity.</a:t>
            </a:r>
          </a:p>
        </p:txBody>
      </p:sp>
    </p:spTree>
    <p:extLst>
      <p:ext uri="{BB962C8B-B14F-4D97-AF65-F5344CB8AC3E}">
        <p14:creationId xmlns:p14="http://schemas.microsoft.com/office/powerpoint/2010/main" val="217084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Prohibited Conduct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This training will focus on the following conduct: </a:t>
            </a:r>
          </a:p>
          <a:p>
            <a:r>
              <a:rPr lang="en-US" sz="2000" dirty="0" smtClean="0"/>
              <a:t>Sexual Harassment</a:t>
            </a:r>
          </a:p>
          <a:p>
            <a:r>
              <a:rPr lang="en-US" sz="2000" dirty="0" smtClean="0"/>
              <a:t>Sexual Assault</a:t>
            </a:r>
          </a:p>
          <a:p>
            <a:r>
              <a:rPr lang="en-US" sz="2000" dirty="0" smtClean="0"/>
              <a:t>Sexual Exploitation</a:t>
            </a:r>
          </a:p>
          <a:p>
            <a:r>
              <a:rPr lang="en-US" sz="2000" dirty="0" smtClean="0"/>
              <a:t>Intimate Partner Violence</a:t>
            </a:r>
          </a:p>
          <a:p>
            <a:r>
              <a:rPr lang="en-US" sz="2000" dirty="0" smtClean="0"/>
              <a:t>Stalking</a:t>
            </a:r>
          </a:p>
          <a:p>
            <a:endParaRPr lang="en-US" sz="2000" dirty="0"/>
          </a:p>
          <a:p>
            <a:pPr marL="0" indent="0">
              <a:buNone/>
            </a:pPr>
            <a:r>
              <a:rPr lang="en-US" sz="2000" dirty="0" smtClean="0"/>
              <a:t>The policy also prohibits discrimination and discriminatory harassment, as well as retaliation, which are defined in the policy </a:t>
            </a:r>
          </a:p>
        </p:txBody>
      </p:sp>
    </p:spTree>
    <p:extLst>
      <p:ext uri="{BB962C8B-B14F-4D97-AF65-F5344CB8AC3E}">
        <p14:creationId xmlns:p14="http://schemas.microsoft.com/office/powerpoint/2010/main" val="117609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Defined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b="1" dirty="0"/>
              <a:t>Sexual Harassment is any unwelcome conduct of a sexual nature. </a:t>
            </a:r>
          </a:p>
          <a:p>
            <a:r>
              <a:rPr lang="en-US" sz="2000" dirty="0" smtClean="0"/>
              <a:t>Can </a:t>
            </a:r>
            <a:r>
              <a:rPr lang="en-US" sz="2000" dirty="0"/>
              <a:t>include: unwelcome sexual advances, requests for sexual favors, and other verbal, nonverbal, or physical conduct of a sexual nature, such as sexual assault or acts of sexual violence. </a:t>
            </a:r>
          </a:p>
          <a:p>
            <a:r>
              <a:rPr lang="en-US" sz="2000" dirty="0" smtClean="0"/>
              <a:t>Sexual </a:t>
            </a:r>
            <a:r>
              <a:rPr lang="en-US" sz="2000" dirty="0"/>
              <a:t>harassment also may include inappropriate touching, suggestive comments and public display of pornographic or suggestive calendars, posters, or signs where such images are not connected to any academic purpose. </a:t>
            </a:r>
            <a:endParaRPr lang="en-US" sz="2000" dirty="0" smtClean="0"/>
          </a:p>
          <a:p>
            <a:pPr marL="0" indent="0">
              <a:buNone/>
            </a:pPr>
            <a:r>
              <a:rPr lang="en-US" sz="2000" b="1" dirty="0" smtClean="0"/>
              <a:t>A </a:t>
            </a:r>
            <a:r>
              <a:rPr lang="en-US" sz="2000" b="1" dirty="0"/>
              <a:t>violation will be found where: </a:t>
            </a:r>
          </a:p>
          <a:p>
            <a:r>
              <a:rPr lang="en-US" sz="2000" dirty="0" smtClean="0"/>
              <a:t>Submission </a:t>
            </a:r>
            <a:r>
              <a:rPr lang="en-US" sz="2000" dirty="0"/>
              <a:t>to sexual harassment of any kind is made either explicitly or implicitly a term or condition of an individual's employment, performance appraisal, or evaluation of academic performance; or </a:t>
            </a:r>
          </a:p>
          <a:p>
            <a:r>
              <a:rPr lang="en-US" sz="2000" dirty="0" smtClean="0"/>
              <a:t>These </a:t>
            </a:r>
            <a:r>
              <a:rPr lang="en-US" sz="2000" dirty="0"/>
              <a:t>actions have the effect of creating an intimidating, hostile, or offensive learning or working environment. </a:t>
            </a:r>
            <a:endParaRPr lang="en-US" sz="2000" dirty="0" smtClean="0"/>
          </a:p>
        </p:txBody>
      </p:sp>
    </p:spTree>
    <p:extLst>
      <p:ext uri="{BB962C8B-B14F-4D97-AF65-F5344CB8AC3E}">
        <p14:creationId xmlns:p14="http://schemas.microsoft.com/office/powerpoint/2010/main" val="272275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Hostile Learning Environment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A hostile environment is created when harassment is </a:t>
            </a:r>
            <a:r>
              <a:rPr lang="en-US" sz="2000" b="1" dirty="0"/>
              <a:t>sufficiently severe or pervasive to deny or limit a student's or employee's ability to participate in or benefit from the academic or work environment. </a:t>
            </a:r>
            <a:endParaRPr lang="en-US" sz="2000" b="1" dirty="0" smtClean="0"/>
          </a:p>
          <a:p>
            <a:pPr marL="0" indent="0">
              <a:buNone/>
            </a:pPr>
            <a:r>
              <a:rPr lang="en-US" sz="2000" dirty="0"/>
              <a:t>	</a:t>
            </a:r>
            <a:r>
              <a:rPr lang="en-US" sz="2000" dirty="0" smtClean="0"/>
              <a:t>State </a:t>
            </a:r>
            <a:r>
              <a:rPr lang="en-US" sz="2000" dirty="0"/>
              <a:t>and federal law protect individuals from discrimination or </a:t>
            </a:r>
            <a:r>
              <a:rPr lang="en-US" sz="2000" dirty="0" smtClean="0"/>
              <a:t>	discriminatory </a:t>
            </a:r>
            <a:r>
              <a:rPr lang="en-US" sz="2000" dirty="0"/>
              <a:t>harassment in connection with employment and all </a:t>
            </a:r>
            <a:r>
              <a:rPr lang="en-US" sz="2000" dirty="0" smtClean="0"/>
              <a:t>	academic</a:t>
            </a:r>
            <a:r>
              <a:rPr lang="en-US" sz="2000" dirty="0"/>
              <a:t>, educational, extracurricular, athletic or other programs of </a:t>
            </a:r>
            <a:r>
              <a:rPr lang="en-US" sz="2000" dirty="0" smtClean="0"/>
              <a:t>	a school</a:t>
            </a:r>
            <a:r>
              <a:rPr lang="en-US" sz="2000" dirty="0"/>
              <a:t>. </a:t>
            </a:r>
            <a:r>
              <a:rPr lang="en-US" sz="2000" b="1" dirty="0"/>
              <a:t>This protection extends to conduct that occurs both </a:t>
            </a:r>
            <a:r>
              <a:rPr lang="en-US" sz="2000" b="1" dirty="0" smtClean="0"/>
              <a:t>	on </a:t>
            </a:r>
            <a:r>
              <a:rPr lang="en-US" sz="2000" b="1" dirty="0"/>
              <a:t>and off </a:t>
            </a:r>
            <a:r>
              <a:rPr lang="en-US" sz="2000" b="1" dirty="0" smtClean="0"/>
              <a:t>University </a:t>
            </a:r>
            <a:r>
              <a:rPr lang="en-US" sz="2000" b="1" dirty="0"/>
              <a:t>property. </a:t>
            </a:r>
          </a:p>
        </p:txBody>
      </p:sp>
    </p:spTree>
    <p:extLst>
      <p:ext uri="{BB962C8B-B14F-4D97-AF65-F5344CB8AC3E}">
        <p14:creationId xmlns:p14="http://schemas.microsoft.com/office/powerpoint/2010/main" val="3639584428"/>
      </p:ext>
    </p:extLst>
  </p:cSld>
  <p:clrMapOvr>
    <a:masterClrMapping/>
  </p:clrMapOvr>
</p:sld>
</file>

<file path=ppt/theme/theme1.xml><?xml version="1.0" encoding="utf-8"?>
<a:theme xmlns:a="http://schemas.openxmlformats.org/drawingml/2006/main" name="white-bluebar-standard-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white-bluebar-standard-template.potx</Template>
  <TotalTime>615</TotalTime>
  <Words>2206</Words>
  <Application>Microsoft Office PowerPoint</Application>
  <PresentationFormat>On-screen Show (4:3)</PresentationFormat>
  <Paragraphs>155</Paragraphs>
  <Slides>24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24</vt:i4>
      </vt:variant>
    </vt:vector>
  </HeadingPairs>
  <TitlesOfParts>
    <vt:vector size="29" baseType="lpstr">
      <vt:lpstr>Arial</vt:lpstr>
      <vt:lpstr>Calibri</vt:lpstr>
      <vt:lpstr>white-bluebar-standard-template</vt:lpstr>
      <vt:lpstr>1_Custom Design</vt:lpstr>
      <vt:lpstr>Custom Design</vt:lpstr>
      <vt:lpstr>PowerPoint Presentation</vt:lpstr>
      <vt:lpstr>Objectives of Today’s Training</vt:lpstr>
      <vt:lpstr>Your Obligations as a Faculty Leader</vt:lpstr>
      <vt:lpstr>Title IX</vt:lpstr>
      <vt:lpstr>Title IX and the Federal Government</vt:lpstr>
      <vt:lpstr>To Whom This Policy Applies</vt:lpstr>
      <vt:lpstr>Prohibited Conduct</vt:lpstr>
      <vt:lpstr>Sexual Harassment Defined</vt:lpstr>
      <vt:lpstr>Hostile Learning Environment</vt:lpstr>
      <vt:lpstr>Sexual Assault</vt:lpstr>
      <vt:lpstr>Sexual Exploitation</vt:lpstr>
      <vt:lpstr>Intimate Partner Violence</vt:lpstr>
      <vt:lpstr>Stalking</vt:lpstr>
      <vt:lpstr>Stalking (continued)</vt:lpstr>
      <vt:lpstr>Study Abroad Context</vt:lpstr>
      <vt:lpstr>Study Abroad Context</vt:lpstr>
      <vt:lpstr>Study Abroad Context</vt:lpstr>
      <vt:lpstr>Reporting Obligations</vt:lpstr>
      <vt:lpstr>Reporting Obligations (continued)</vt:lpstr>
      <vt:lpstr>Reporting Obligations (continued)</vt:lpstr>
      <vt:lpstr>Guidance for Conversations with Students</vt:lpstr>
      <vt:lpstr>University-Based Resources</vt:lpstr>
      <vt:lpstr>Let’s Discuss…</vt:lpstr>
      <vt:lpstr>Where to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SAB STAFF</cp:lastModifiedBy>
  <cp:revision>82</cp:revision>
  <dcterms:created xsi:type="dcterms:W3CDTF">2010-04-12T23:12:02Z</dcterms:created>
  <dcterms:modified xsi:type="dcterms:W3CDTF">2020-02-07T20:41:11Z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